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72" r:id="rId4"/>
    <p:sldId id="256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2942-DE4C-45E5-B936-35C5D4663997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14B85-742F-4F2F-B2FC-842F3EAA5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0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4E73C-B273-414C-8707-5F0B8AD00A0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DDE50-4787-4899-BDDE-25780664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C128AD-F41E-4EB5-9DD7-EE3B13DB1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E604E-7CBF-4194-A4E2-E05FE1B8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31B40-F606-41D0-968C-9E496FA3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74968-05B8-467B-BC61-6F5A2D04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9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CC1BA-75E7-403D-A835-9B7508D6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4D2C6-C8E6-42F1-8FFF-9CBD0F306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C9CE9-A5EC-44AF-AC75-70F2E912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F7F88-BF80-45D9-88FB-E1222618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42504-E668-4B31-AAE7-31ED4F57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06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F9B5FD-1F2F-41C1-8551-CDBC08321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3DE0FC-207D-4344-8C70-A12DB39A4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DE0BC7-2246-4E5C-94BE-9FEBB161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60C01D-8C06-403A-A1F5-94478583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C37D2A-A9B2-43FC-B109-E99564C7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88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AA30C7-3884-41BB-806B-1DEEC5C63B5F}"/>
              </a:ext>
            </a:extLst>
          </p:cNvPr>
          <p:cNvSpPr/>
          <p:nvPr userDrawn="1"/>
        </p:nvSpPr>
        <p:spPr>
          <a:xfrm>
            <a:off x="1" y="4997856"/>
            <a:ext cx="12217764" cy="1860144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4" name="Image 3" descr="Une image contenant texte, livre, bouteille&#10;&#10;Description générée avec un niveau de confiance élevé">
            <a:extLst>
              <a:ext uri="{FF2B5EF4-FFF2-40B4-BE49-F238E27FC236}">
                <a16:creationId xmlns:a16="http://schemas.microsoft.com/office/drawing/2014/main" id="{C22A460A-4DF0-45F2-802A-C27D9F41E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09" y="5040031"/>
            <a:ext cx="2609224" cy="169333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57936D23-CB68-4CBE-9A1B-3B8CB0B461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41661" y="256921"/>
            <a:ext cx="2334032" cy="228735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69E2869-415D-46FF-A2C9-D54AF21248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4430" y="1213536"/>
            <a:ext cx="8832981" cy="1330739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1F99BD9-958F-4F05-A2E9-363ACB7B03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92239" y="2885054"/>
            <a:ext cx="8825172" cy="6099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4F81BD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D97145-EFC5-48E7-8D49-3BDD548A2F2C}"/>
              </a:ext>
            </a:extLst>
          </p:cNvPr>
          <p:cNvSpPr txBox="1"/>
          <p:nvPr userDrawn="1"/>
        </p:nvSpPr>
        <p:spPr>
          <a:xfrm>
            <a:off x="2931825" y="3821111"/>
            <a:ext cx="6444433" cy="913007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333" i="1" dirty="0">
                <a:solidFill>
                  <a:schemeClr val="bg1"/>
                </a:solidFill>
              </a:rPr>
              <a:t>ATELIER</a:t>
            </a:r>
            <a:r>
              <a:rPr lang="fr-FR" sz="5333" i="1" baseline="0" dirty="0">
                <a:solidFill>
                  <a:schemeClr val="bg1"/>
                </a:solidFill>
              </a:rPr>
              <a:t> SOLUTION</a:t>
            </a:r>
            <a:endParaRPr lang="fr-FR" sz="5333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1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763" y="0"/>
            <a:ext cx="12217764" cy="68580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384430" y="1542115"/>
            <a:ext cx="8832981" cy="2304256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2384430" y="4067061"/>
            <a:ext cx="8825172" cy="10562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1F362478-BC74-4AA0-8F5A-E95F28AE7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41661" y="256921"/>
            <a:ext cx="2334032" cy="2287352"/>
          </a:xfrm>
          <a:prstGeom prst="rect">
            <a:avLst/>
          </a:prstGeom>
        </p:spPr>
      </p:pic>
      <p:pic>
        <p:nvPicPr>
          <p:cNvPr id="6" name="Image 5" descr="Une image contenant texte, livre, bouteille&#10;&#10;Description générée avec un niveau de confiance élevé">
            <a:extLst>
              <a:ext uri="{FF2B5EF4-FFF2-40B4-BE49-F238E27FC236}">
                <a16:creationId xmlns:a16="http://schemas.microsoft.com/office/drawing/2014/main" id="{6EDB1388-23BC-4980-920F-80AB25A8A5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09" y="5040031"/>
            <a:ext cx="2609224" cy="16933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E7EAA7-8E42-41D9-83E5-73C2A4493355}"/>
              </a:ext>
            </a:extLst>
          </p:cNvPr>
          <p:cNvSpPr txBox="1"/>
          <p:nvPr userDrawn="1"/>
        </p:nvSpPr>
        <p:spPr>
          <a:xfrm>
            <a:off x="2905329" y="422245"/>
            <a:ext cx="830427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733" dirty="0">
                <a:solidFill>
                  <a:schemeClr val="bg1"/>
                </a:solidFill>
              </a:rPr>
              <a:t>ATELIER SOLUTION PARTENAIRE</a:t>
            </a:r>
          </a:p>
        </p:txBody>
      </p:sp>
    </p:spTree>
    <p:extLst>
      <p:ext uri="{BB962C8B-B14F-4D97-AF65-F5344CB8AC3E}">
        <p14:creationId xmlns:p14="http://schemas.microsoft.com/office/powerpoint/2010/main" val="110479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506"/>
            <a:ext cx="12192000" cy="1134249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/>
        </p:nvSpPr>
        <p:spPr>
          <a:xfrm>
            <a:off x="0" y="-9506"/>
            <a:ext cx="12192000" cy="113424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2831637" y="1"/>
            <a:ext cx="8750763" cy="112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0" i="0" u="none" dirty="0"/>
              <a:t>Les intervenants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239349" y="1316778"/>
            <a:ext cx="11624072" cy="489654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 descr="Une image contenant texte, livre, bouteille&#10;&#10;Description générée avec un niveau de confiance élevé">
            <a:extLst>
              <a:ext uri="{FF2B5EF4-FFF2-40B4-BE49-F238E27FC236}">
                <a16:creationId xmlns:a16="http://schemas.microsoft.com/office/drawing/2014/main" id="{F79B0836-5C7E-4AFB-B40A-6BC62ACC6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24715"/>
            <a:ext cx="1334100" cy="86580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60FDED-6610-4509-8C6E-D13EE4FCA6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D744CC6-DB27-49A9-8024-002692A8B5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EE51249-0B95-4672-A939-220D253C92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Atelier Solution Partenaire</a:t>
            </a:r>
          </a:p>
        </p:txBody>
      </p:sp>
    </p:spTree>
    <p:extLst>
      <p:ext uri="{BB962C8B-B14F-4D97-AF65-F5344CB8AC3E}">
        <p14:creationId xmlns:p14="http://schemas.microsoft.com/office/powerpoint/2010/main" val="277190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9506"/>
            <a:ext cx="12192000" cy="113424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2831637" y="1"/>
            <a:ext cx="8750763" cy="1019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0" i="0" u="none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832000" y="172081"/>
            <a:ext cx="9024640" cy="76064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7"/>
          </p:nvPr>
        </p:nvSpPr>
        <p:spPr>
          <a:xfrm>
            <a:off x="239194" y="1316578"/>
            <a:ext cx="11617447" cy="489682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Une image contenant texte, livre, bouteille&#10;&#10;Description générée avec un niveau de confiance élevé">
            <a:extLst>
              <a:ext uri="{FF2B5EF4-FFF2-40B4-BE49-F238E27FC236}">
                <a16:creationId xmlns:a16="http://schemas.microsoft.com/office/drawing/2014/main" id="{E86863A6-1971-4874-A93E-6EA7A839D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24715"/>
            <a:ext cx="1334100" cy="86580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EABCD2-91F1-41F2-A2B7-3FFD019CE0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D744CC6-DB27-49A9-8024-002692A8B5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35173193-C0AE-406E-9F5E-6BF4FA688CF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69266" y="6343665"/>
            <a:ext cx="9779775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Atelier Solution Partenaire</a:t>
            </a:r>
          </a:p>
        </p:txBody>
      </p:sp>
    </p:spTree>
    <p:extLst>
      <p:ext uri="{BB962C8B-B14F-4D97-AF65-F5344CB8AC3E}">
        <p14:creationId xmlns:p14="http://schemas.microsoft.com/office/powerpoint/2010/main" val="335201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88477"/>
            <a:ext cx="12192000" cy="969524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5615947" y="2084851"/>
            <a:ext cx="6062464" cy="2256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 b="0">
                <a:solidFill>
                  <a:srgbClr val="4F81BD"/>
                </a:solidFill>
              </a:defRPr>
            </a:lvl1pPr>
          </a:lstStyle>
          <a:p>
            <a:r>
              <a:rPr lang="fr-FR" dirty="0"/>
              <a:t>Titre de sous-partie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F1AE54-03F5-4BE4-87A9-5007475F0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5" y="1688062"/>
            <a:ext cx="2990709" cy="30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4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9506"/>
            <a:ext cx="12192000" cy="113424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2000" y="164638"/>
            <a:ext cx="8750400" cy="845519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6096001" y="1221318"/>
            <a:ext cx="5856817" cy="49383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239192" y="1221318"/>
            <a:ext cx="5761567" cy="493837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Une image contenant texte, livre, bouteille&#10;&#10;Description générée avec un niveau de confiance élevé">
            <a:extLst>
              <a:ext uri="{FF2B5EF4-FFF2-40B4-BE49-F238E27FC236}">
                <a16:creationId xmlns:a16="http://schemas.microsoft.com/office/drawing/2014/main" id="{0E6663D3-5173-4CAD-BE8B-756599C0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24715"/>
            <a:ext cx="1334100" cy="865804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1849AC-A326-4A0A-8BB6-F7FF16C56F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D744CC6-DB27-49A9-8024-002692A8B5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029F0273-ED9C-4379-B7B0-0ABBF6BBA9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69266" y="6343665"/>
            <a:ext cx="9779775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Atelier Solution Partenaire</a:t>
            </a:r>
          </a:p>
        </p:txBody>
      </p:sp>
    </p:spTree>
    <p:extLst>
      <p:ext uri="{BB962C8B-B14F-4D97-AF65-F5344CB8AC3E}">
        <p14:creationId xmlns:p14="http://schemas.microsoft.com/office/powerpoint/2010/main" val="300585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9506"/>
            <a:ext cx="12192000" cy="113424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349" y="1316765"/>
            <a:ext cx="5760640" cy="67207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2011" y="1316765"/>
            <a:ext cx="5760640" cy="67207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32000" y="164638"/>
            <a:ext cx="8750400" cy="845519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239192" y="2084917"/>
            <a:ext cx="5761567" cy="402928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6191258" y="2084917"/>
            <a:ext cx="5761567" cy="40292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 descr="Une image contenant texte, livre, bouteille&#10;&#10;Description générée avec un niveau de confiance élevé">
            <a:extLst>
              <a:ext uri="{FF2B5EF4-FFF2-40B4-BE49-F238E27FC236}">
                <a16:creationId xmlns:a16="http://schemas.microsoft.com/office/drawing/2014/main" id="{2EF2D7FE-DE9E-4FDD-9E2F-F7083A64A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24715"/>
            <a:ext cx="1334100" cy="865804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B50B12-BEE3-4AC9-AE3C-0FABA6F8B2B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D744CC6-DB27-49A9-8024-002692A8B55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293D7D9B-D019-4DCE-A12D-128BBC94FE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069266" y="6343665"/>
            <a:ext cx="9779775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Atelier Solution Partenaire</a:t>
            </a:r>
          </a:p>
        </p:txBody>
      </p:sp>
    </p:spTree>
    <p:extLst>
      <p:ext uri="{BB962C8B-B14F-4D97-AF65-F5344CB8AC3E}">
        <p14:creationId xmlns:p14="http://schemas.microsoft.com/office/powerpoint/2010/main" val="242279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217764" cy="68580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927281" y="781635"/>
            <a:ext cx="10363200" cy="2112235"/>
          </a:xfrm>
          <a:prstGeom prst="rect">
            <a:avLst/>
          </a:prstGeom>
          <a:ln cmpd="dbl">
            <a:noFill/>
          </a:ln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1398" y="3201446"/>
            <a:ext cx="1084920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Merci de votre attention et bonne suite de Congrès !</a:t>
            </a: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45906C7-8E3F-4E51-A661-468BFDA18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9351" y="4278461"/>
            <a:ext cx="2334032" cy="22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054E6-B98D-48D6-8DE3-BD8E1D48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B9FAE-65CC-431B-8333-14B014BBC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F6EA8-11FC-4C34-AF63-FA9BF8F2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F12B3-2AF0-46E8-B8DE-5523D4B4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75A95-8F31-4945-BED8-CBA39829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14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A2BBF5-FB64-4BDD-8D51-5B7EF9417D99}"/>
              </a:ext>
            </a:extLst>
          </p:cNvPr>
          <p:cNvSpPr/>
          <p:nvPr/>
        </p:nvSpPr>
        <p:spPr>
          <a:xfrm>
            <a:off x="0" y="367"/>
            <a:ext cx="12192000" cy="609329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8" name="Image 7" descr="AngleBlanc.png">
            <a:extLst>
              <a:ext uri="{FF2B5EF4-FFF2-40B4-BE49-F238E27FC236}">
                <a16:creationId xmlns:a16="http://schemas.microsoft.com/office/drawing/2014/main" id="{DA573891-1AAB-4882-B2B3-A07F8E32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476674"/>
            <a:ext cx="1656184" cy="1715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1FD4F8-A211-47C7-AE9E-ABE29B15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2089755"/>
            <a:ext cx="7740352" cy="1914525"/>
          </a:xfrm>
        </p:spPr>
        <p:txBody>
          <a:bodyPr anchor="b"/>
          <a:lstStyle>
            <a:lvl1pPr marL="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33A014-5A6A-4E71-AE72-D7066F964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4077075"/>
            <a:ext cx="7740352" cy="1183109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E45B56-614A-4135-9822-42966C7A8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76" y="6185608"/>
            <a:ext cx="29870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9458" y="1394634"/>
            <a:ext cx="5893087" cy="1067149"/>
          </a:xfrm>
        </p:spPr>
        <p:txBody>
          <a:bodyPr anchor="ctr">
            <a:normAutofit/>
          </a:bodyPr>
          <a:lstStyle>
            <a:lvl1pPr marL="0" indent="0" algn="ctr">
              <a:tabLst/>
              <a:defRPr sz="4800"/>
            </a:lvl1pPr>
          </a:lstStyle>
          <a:p>
            <a:r>
              <a:rPr lang="fr-FR" dirty="0"/>
              <a:t>Sommaire </a:t>
            </a:r>
            <a:br>
              <a:rPr lang="fr-FR" dirty="0"/>
            </a:br>
            <a:r>
              <a:rPr lang="fr-FR" dirty="0"/>
              <a:t>de section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BCA2EB-E878-450D-AEFB-CB05591CA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insérer ici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184D1F5-8B35-4665-9423-2C5834BB17EC}"/>
              </a:ext>
            </a:extLst>
          </p:cNvPr>
          <p:cNvGrpSpPr/>
          <p:nvPr/>
        </p:nvGrpSpPr>
        <p:grpSpPr>
          <a:xfrm>
            <a:off x="2476749" y="728618"/>
            <a:ext cx="7238505" cy="2399180"/>
            <a:chOff x="1940388" y="104138"/>
            <a:chExt cx="7238505" cy="239918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8EB67CE-C80C-4F49-A7B4-51BAF20EFA2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143" y="104138"/>
              <a:ext cx="6667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C417520-7755-47B3-96B0-CA7C60DC29A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0388" y="1840780"/>
              <a:ext cx="662538" cy="662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F9F8A7-2CC2-44D4-87E3-A272E15D6E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6151" y="3429001"/>
            <a:ext cx="4829175" cy="2334959"/>
          </a:xfrm>
        </p:spPr>
        <p:txBody>
          <a:bodyPr>
            <a:normAutofit/>
          </a:bodyPr>
          <a:lstStyle>
            <a:lvl1pPr marL="514338" indent="-514338" algn="ctr">
              <a:buClr>
                <a:schemeClr val="accent1"/>
              </a:buClr>
              <a:buSzPct val="100000"/>
              <a:buFont typeface="+mj-lt"/>
              <a:buAutoNum type="arabicPeriod"/>
              <a:defRPr sz="2800" b="0">
                <a:latin typeface="+mn-lt"/>
              </a:defRPr>
            </a:lvl1pPr>
          </a:lstStyle>
          <a:p>
            <a:pPr lvl="0"/>
            <a:r>
              <a:rPr lang="fr-FR" dirty="0"/>
              <a:t>Sommaire</a:t>
            </a:r>
          </a:p>
          <a:p>
            <a:pPr lvl="0"/>
            <a:endParaRPr lang="fr-FR" dirty="0"/>
          </a:p>
        </p:txBody>
      </p:sp>
      <p:pic>
        <p:nvPicPr>
          <p:cNvPr id="10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A6105D7A-9295-48EB-BADD-856387D48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9906">
            <a:off x="9151015" y="472360"/>
            <a:ext cx="635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C196D1B4-C11F-4B91-8078-56FE4E260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1566">
            <a:off x="2399607" y="2374291"/>
            <a:ext cx="635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53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61CF578-02E8-4D90-A848-ED0E8C82F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87" y="1988843"/>
            <a:ext cx="10110028" cy="3735289"/>
          </a:xfrm>
        </p:spPr>
        <p:txBody>
          <a:bodyPr/>
          <a:lstStyle>
            <a:lvl1pPr marL="514338" indent="-514338">
              <a:buClr>
                <a:srgbClr val="00828C"/>
              </a:buClr>
              <a:buSzPct val="100000"/>
              <a:buFont typeface="+mj-lt"/>
              <a:buAutoNum type="arabicPeriod"/>
              <a:defRPr b="0">
                <a:latin typeface="+mn-lt"/>
              </a:defRPr>
            </a:lvl1pPr>
            <a:lvl2pPr marL="0" indent="0">
              <a:buNone/>
              <a:defRPr/>
            </a:lvl2pPr>
            <a:lvl3pPr marL="533387" indent="-179384">
              <a:defRPr/>
            </a:lvl3pPr>
            <a:lvl4pPr marL="533387" indent="-179384">
              <a:defRPr/>
            </a:lvl4pPr>
            <a:lvl5pPr marL="533387" indent="-179384"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284CF00-9DDA-4C72-8EF8-5823962A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85" y="620689"/>
            <a:ext cx="7018867" cy="1296144"/>
          </a:xfrm>
        </p:spPr>
        <p:txBody>
          <a:bodyPr anchor="t">
            <a:noAutofit/>
          </a:bodyPr>
          <a:lstStyle>
            <a:lvl1pPr marL="0" indent="0">
              <a:tabLst/>
              <a:defRPr sz="4800">
                <a:solidFill>
                  <a:srgbClr val="00828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F3F335C-F16D-43F4-BD51-365F3F26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à insérer ici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48E329-F609-4A12-96F6-DC6BABD10B9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63" y="476251"/>
            <a:ext cx="902163" cy="90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BCB7569E-A923-43C4-9285-BB79F66B1F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9906">
            <a:off x="11048272" y="103340"/>
            <a:ext cx="884941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26F2B5-E6D6-46EE-9231-2B0B48E64B12}"/>
              </a:ext>
            </a:extLst>
          </p:cNvPr>
          <p:cNvSpPr/>
          <p:nvPr userDrawn="1"/>
        </p:nvSpPr>
        <p:spPr>
          <a:xfrm>
            <a:off x="1" y="6138779"/>
            <a:ext cx="1005305" cy="71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23892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 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D3A39BA-E050-439F-A9D6-AF3903206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951" y="1128107"/>
            <a:ext cx="6502101" cy="1600200"/>
          </a:xfrm>
        </p:spPr>
        <p:txBody>
          <a:bodyPr anchor="ctr">
            <a:normAutofit/>
          </a:bodyPr>
          <a:lstStyle>
            <a:lvl1pPr marL="0" indent="0" algn="ctr">
              <a:tabLst/>
              <a:defRPr sz="4800"/>
            </a:lvl1pPr>
          </a:lstStyle>
          <a:p>
            <a:r>
              <a:rPr lang="fr-FR" dirty="0"/>
              <a:t>Titre de section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BCA2EB-E878-450D-AEFB-CB05591CA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insérer ici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F9F8A7-2CC2-44D4-87E3-A272E15D6E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671" y="3524645"/>
            <a:ext cx="5952660" cy="2095500"/>
          </a:xfrm>
        </p:spPr>
        <p:txBody>
          <a:bodyPr>
            <a:normAutofit/>
          </a:bodyPr>
          <a:lstStyle>
            <a:lvl1pPr marL="514338" indent="-514338" algn="ctr">
              <a:buSzPct val="150000"/>
              <a:buFontTx/>
              <a:buBlip>
                <a:blip r:embed="rId2"/>
              </a:buBlip>
              <a:defRPr sz="2800" b="0">
                <a:latin typeface="+mn-lt"/>
              </a:defRPr>
            </a:lvl1pPr>
          </a:lstStyle>
          <a:p>
            <a:pPr lvl="0"/>
            <a:r>
              <a:rPr lang="fr-FR" dirty="0"/>
              <a:t>Liste des intervenants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A4B9D2F-C858-4D92-8DF2-038706B5F181}"/>
              </a:ext>
            </a:extLst>
          </p:cNvPr>
          <p:cNvGrpSpPr/>
          <p:nvPr/>
        </p:nvGrpSpPr>
        <p:grpSpPr>
          <a:xfrm>
            <a:off x="2476749" y="728618"/>
            <a:ext cx="7238505" cy="2399180"/>
            <a:chOff x="1940388" y="104138"/>
            <a:chExt cx="7238505" cy="239918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FBC6119-99BC-4B49-86A4-A2C66421E76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143" y="104138"/>
              <a:ext cx="666750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83C18DB-1DDC-4274-82CE-4CD03586339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0388" y="1840780"/>
              <a:ext cx="662538" cy="662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CF12F9CB-41C4-4401-8FF4-31A12CE1DD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1566">
            <a:off x="2405546" y="2397127"/>
            <a:ext cx="61264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0AD3521E-0F88-4116-A3A2-CA4239ED3E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9906">
            <a:off x="9151015" y="472360"/>
            <a:ext cx="635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88FBFD56-69D0-491E-97B0-F89B74622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1566">
            <a:off x="2399607" y="2374291"/>
            <a:ext cx="63534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D9DCE8-C832-443D-A06C-FACD25F6E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438" y="1629245"/>
            <a:ext cx="11425767" cy="4464051"/>
          </a:xfrm>
        </p:spPr>
        <p:txBody>
          <a:bodyPr/>
          <a:lstStyle>
            <a:lvl1pPr>
              <a:defRPr>
                <a:solidFill>
                  <a:srgbClr val="00828C"/>
                </a:solidFill>
              </a:defRPr>
            </a:lvl1pPr>
            <a:lvl2pPr marL="361934" indent="-276212">
              <a:buClr>
                <a:srgbClr val="00828C"/>
              </a:buClr>
              <a:buFont typeface="Wingdings" panose="05000000000000000000" pitchFamily="2" charset="2"/>
              <a:buChar char="§"/>
              <a:defRPr/>
            </a:lvl2pPr>
            <a:lvl3pPr>
              <a:defRPr b="1">
                <a:solidFill>
                  <a:srgbClr val="00828C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69"/>
            <a:ext cx="7018867" cy="1325563"/>
          </a:xfrm>
        </p:spPr>
        <p:txBody>
          <a:bodyPr/>
          <a:lstStyle>
            <a:lvl1pPr>
              <a:defRPr>
                <a:solidFill>
                  <a:srgbClr val="00828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Picture 2" descr="https://public.boxcloud.com/api/2.0/internal_files/303268730668/versions/319358609548/representations/png_paged_2048x2048/content/1.png?access_token=1!MQY-GnP-zrkpfst-CcSPmtdx_rV4Ij069Bmpqpr1srpxFs_d0PB9oAWJOJ6I8o7oNPNu5ekrCoCy7O_FOWK5JhdtY6jDFgEa6ItzcTsUVWkYBXJor7mb3rmzfaGcxzfAaulDRk6CZ_kHPjo3qfoxxxeL39Za-Nl0MSgdDwUELA9TV21ZQ2eOvr_sY5wbHdRkBMPFGD8iE1-BhoGp96jB_J_hlTjE_hUuibuJYZhlqNO2xgAL10Vt7VD_oRhdVgZxJg8or4t7J6QJi-t4ZKEWe7sYhLtE38zd4rmfGk-tqPXjdKOvXceNkr2RIK3FV2sDrpQY2ElbDf6gYDOYQc5kEi6sMRowukMYpR_9bgrzXtFljeMLPss0xx-rTMoXajnoUwrmb8qWvfTQPZpj5w..&amp;shared_link=https%3A%2F%2Fcsoec.app.box.com%2Fs%2Foqtzvo05of4hvfnjy57il2us6ntx1mk9&amp;box_client_name=box-content-preview&amp;box_client_version=1.46.0">
            <a:extLst>
              <a:ext uri="{FF2B5EF4-FFF2-40B4-BE49-F238E27FC236}">
                <a16:creationId xmlns:a16="http://schemas.microsoft.com/office/drawing/2014/main" id="{82635B0A-37B3-4955-82B3-CF8AD0E369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9906">
            <a:off x="11048272" y="103340"/>
            <a:ext cx="884941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3A302E-7796-40F9-A6A4-64B0CCAC0445}"/>
              </a:ext>
            </a:extLst>
          </p:cNvPr>
          <p:cNvSpPr/>
          <p:nvPr userDrawn="1"/>
        </p:nvSpPr>
        <p:spPr>
          <a:xfrm>
            <a:off x="101602" y="6172200"/>
            <a:ext cx="8509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833B3E-7284-495B-8514-79C0F7D88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310" y="6401225"/>
            <a:ext cx="1268079" cy="2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605C7-0317-46D2-B7F7-58F2BD34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E1BE04-9CA8-4B0D-AD9C-7089A111E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517A9-8106-40DB-9040-E206292E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EECC36-A792-4506-BCAB-3F981321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48D80-1E45-4DCC-87D8-B7B8B0A8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65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A5F29-4109-450B-B54D-A3209F97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3A0BD2-886C-4B81-9BC7-58A199C21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659497-CAB3-4520-ACA5-542D65701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69E792-654A-4307-AE9A-19D7D221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34147D-B9CC-40E6-9AA2-8E12C7CB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BE677-F24D-4164-9644-91537312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68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BCECA-A7E5-4811-BB24-2226E7C5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2C998-F338-47BD-8491-E565B40E8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2604EB-719E-44C6-B1E1-66D95A5F0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64E6E0-7DC1-482C-B806-744EE0298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06219C-137A-4D27-84C2-4BE7DF847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316864-B46E-4FBA-9559-A913DA37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ADC07E-630E-4BD7-9F79-02B25394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7830AC-FB1D-4E6B-A23D-EBB4CFA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7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CE2D9-AEAD-4FD8-838A-12904561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EACBF3-932C-4DF3-B03F-133C061C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2CA810-CF5F-44A8-BD2E-6371A994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645F45-8388-467F-8DBA-4F3E7047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7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BF18CF-E8D4-4BD1-AA76-C36A9DCB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CC6CF5-0DCF-4936-B15B-E72EC3FF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02A7FE-AC21-4F76-A93B-455110E3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7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364EE2-0198-438F-B6E7-5838F2D7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F95C6A-1D3F-416F-8CB1-579FA8BE5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9B7F33-2282-4674-BFBF-5142F525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38039C-8F63-47A7-AD44-9BFBF669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C9B5CB-8FAD-49D8-BD0D-9750ECF4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4484F5-624E-4774-A35F-607C140F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0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E5197-0CE6-44E2-B55B-5B591AA3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4699A-174A-4F9C-92D2-6117D950D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41247B-C949-4D8B-A62D-D32EF1E46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CB6CD-469D-483C-84F9-D1A6884D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15CDB1-5438-4F12-9297-6EB87E58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0C6C4-E184-43BE-851C-E84E5254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B9B23A-0FA4-49D8-9C0B-029B4850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F8C308-DEBE-4D0A-A269-5D193AAA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17F853-343F-4DB8-98F1-8E8A742F4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0F6E-DC53-4800-8D22-04F1C27A471E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11A37-9B74-4899-92B6-238C57EC4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D41E17-D03D-4869-9099-1A5B7D280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A71A-5036-46A1-A729-697965CBA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1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45872" y="1600210"/>
            <a:ext cx="11517549" cy="452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DA30FBD-2FE8-4E71-8A07-F728E015F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266" y="6343665"/>
            <a:ext cx="9779775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F81BD"/>
                </a:solidFill>
              </a:defRPr>
            </a:lvl1pPr>
          </a:lstStyle>
          <a:p>
            <a:r>
              <a:rPr lang="fr-FR" dirty="0"/>
              <a:t>Atelier Solution Partenaire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23D9AE-06C9-4F7E-AE66-553C502F6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7621" y="6343665"/>
            <a:ext cx="685801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4729C"/>
                </a:solidFill>
              </a:defRPr>
            </a:lvl1pPr>
          </a:lstStyle>
          <a:p>
            <a:fld id="{1D744CC6-DB27-49A9-8024-002692A8B55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6D7125A-4C1B-42AA-92B6-427254DE014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1" y="6343665"/>
            <a:ext cx="471904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3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spcBef>
          <a:spcPts val="400"/>
        </a:spcBef>
        <a:spcAft>
          <a:spcPts val="400"/>
        </a:spcAft>
        <a:buSzPct val="25000"/>
        <a:buFont typeface="Calibri" panose="020F0502020204030204" pitchFamily="34" charset="0"/>
        <a:buChar char=" "/>
        <a:defRPr sz="2400" b="1" kern="1200">
          <a:solidFill>
            <a:srgbClr val="4F81BD"/>
          </a:solidFill>
          <a:latin typeface="+mn-lt"/>
          <a:ea typeface="+mn-ea"/>
          <a:cs typeface="+mn-cs"/>
        </a:defRPr>
      </a:lvl1pPr>
      <a:lvl2pPr marL="342874" indent="-342874" algn="l" defTabSz="914332" rtl="0" eaLnBrk="1" latinLnBrk="0" hangingPunct="1">
        <a:spcBef>
          <a:spcPct val="20000"/>
        </a:spcBef>
        <a:spcAft>
          <a:spcPts val="300"/>
        </a:spcAft>
        <a:buClr>
          <a:srgbClr val="A0D700"/>
        </a:buClr>
        <a:buSzPct val="90000"/>
        <a:buFontTx/>
        <a:buBlip>
          <a:blip r:embed="rId1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717497" indent="-355574" algn="l" defTabSz="914332" rtl="0" eaLnBrk="1" latinLnBrk="0" hangingPunct="1">
        <a:spcBef>
          <a:spcPts val="200"/>
        </a:spcBef>
        <a:spcAft>
          <a:spcPts val="200"/>
        </a:spcAft>
        <a:buClr>
          <a:srgbClr val="FFE9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178" indent="-266680" algn="l" defTabSz="914332" rtl="0" eaLnBrk="1" latinLnBrk="0" hangingPunct="1">
        <a:spcBef>
          <a:spcPts val="200"/>
        </a:spcBef>
        <a:spcAft>
          <a:spcPts val="200"/>
        </a:spcAft>
        <a:buClr>
          <a:srgbClr val="E180C5"/>
        </a:buClr>
        <a:buSzPct val="100000"/>
        <a:buFont typeface="Wingdings 3" panose="05040102010807070707" pitchFamily="18" charset="2"/>
        <a:buChar char="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207" indent="-273031" algn="l" defTabSz="914332" rtl="0" eaLnBrk="1" latinLnBrk="0" hangingPunct="1">
        <a:spcBef>
          <a:spcPts val="200"/>
        </a:spcBef>
        <a:spcAft>
          <a:spcPts val="200"/>
        </a:spcAft>
        <a:buClr>
          <a:srgbClr val="001E82"/>
        </a:buClr>
        <a:buSzPct val="100000"/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95284" indent="0" algn="l" defTabSz="914332" rtl="0" eaLnBrk="1" latinLnBrk="0" hangingPunct="1">
        <a:spcBef>
          <a:spcPct val="20000"/>
        </a:spcBef>
        <a:buSzPct val="80000"/>
        <a:buFont typeface="Courier New" panose="02070309020205020404" pitchFamily="49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0CA9E-6F69-4412-A06A-39435BC47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b="1" dirty="0">
                <a:latin typeface="Mark Pro" panose="020B0504020201010104" pitchFamily="34" charset="0"/>
              </a:rPr>
              <a:t>Quels documents pouvez-vous signer avec jesignexpert.com</a:t>
            </a:r>
          </a:p>
        </p:txBody>
      </p:sp>
    </p:spTree>
    <p:extLst>
      <p:ext uri="{BB962C8B-B14F-4D97-AF65-F5344CB8AC3E}">
        <p14:creationId xmlns:p14="http://schemas.microsoft.com/office/powerpoint/2010/main" val="287355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7E025A-33F6-4E3A-9537-EE5C964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828C"/>
                </a:solidFill>
                <a:latin typeface="Mark Pro" panose="020B0504020201010104" pitchFamily="34" charset="0"/>
              </a:rPr>
              <a:t>Cas d’usage</a:t>
            </a:r>
            <a:endParaRPr lang="fr-FR" dirty="0">
              <a:latin typeface="Mark Pro" panose="020B05040202010101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17BA1-DD09-49B1-97DD-59BE41277022}"/>
              </a:ext>
            </a:extLst>
          </p:cNvPr>
          <p:cNvSpPr/>
          <p:nvPr/>
        </p:nvSpPr>
        <p:spPr>
          <a:xfrm>
            <a:off x="3864427" y="3125728"/>
            <a:ext cx="7190015" cy="253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Mark Pro" panose="020B0504020201010104" pitchFamily="34" charset="0"/>
              </a:rPr>
              <a:t>Missions comptables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Mark Pro" panose="020B0504020201010104" pitchFamily="34" charset="0"/>
              </a:rPr>
              <a:t>Missions sociales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Mark Pro" panose="020B0504020201010104" pitchFamily="34" charset="0"/>
              </a:rPr>
              <a:t>Missions juridiques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Mark Pro" panose="020B0504020201010104" pitchFamily="34" charset="0"/>
              </a:rPr>
              <a:t>Commissariat aux comptes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Mark Pro" panose="020B0504020201010104" pitchFamily="34" charset="0"/>
              </a:rPr>
              <a:t>Administration et ressources Humaines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Mark Pro" panose="020B0504020201010104" pitchFamily="34" charset="0"/>
              </a:rPr>
              <a:t>Sur jedeclare.com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63B850-8CCB-4A43-8C0A-9120279D3551}"/>
              </a:ext>
            </a:extLst>
          </p:cNvPr>
          <p:cNvSpPr/>
          <p:nvPr/>
        </p:nvSpPr>
        <p:spPr>
          <a:xfrm>
            <a:off x="136072" y="5823857"/>
            <a:ext cx="1094014" cy="103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12409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37EA2C-174C-4173-9D0C-AC3A4DF7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81754"/>
              </p:ext>
            </p:extLst>
          </p:nvPr>
        </p:nvGraphicFramePr>
        <p:xfrm>
          <a:off x="491837" y="1122060"/>
          <a:ext cx="11416146" cy="512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018">
                  <a:extLst>
                    <a:ext uri="{9D8B030D-6E8A-4147-A177-3AD203B41FA5}">
                      <a16:colId xmlns:a16="http://schemas.microsoft.com/office/drawing/2014/main" val="3191119076"/>
                    </a:ext>
                  </a:extLst>
                </a:gridCol>
                <a:gridCol w="2055877">
                  <a:extLst>
                    <a:ext uri="{9D8B030D-6E8A-4147-A177-3AD203B41FA5}">
                      <a16:colId xmlns:a16="http://schemas.microsoft.com/office/drawing/2014/main" val="2165643869"/>
                    </a:ext>
                  </a:extLst>
                </a:gridCol>
                <a:gridCol w="1373123">
                  <a:extLst>
                    <a:ext uri="{9D8B030D-6E8A-4147-A177-3AD203B41FA5}">
                      <a16:colId xmlns:a16="http://schemas.microsoft.com/office/drawing/2014/main" val="425095146"/>
                    </a:ext>
                  </a:extLst>
                </a:gridCol>
                <a:gridCol w="1260763">
                  <a:extLst>
                    <a:ext uri="{9D8B030D-6E8A-4147-A177-3AD203B41FA5}">
                      <a16:colId xmlns:a16="http://schemas.microsoft.com/office/drawing/2014/main" val="947008230"/>
                    </a:ext>
                  </a:extLst>
                </a:gridCol>
                <a:gridCol w="1870365">
                  <a:extLst>
                    <a:ext uri="{9D8B030D-6E8A-4147-A177-3AD203B41FA5}">
                      <a16:colId xmlns:a16="http://schemas.microsoft.com/office/drawing/2014/main" val="699009394"/>
                    </a:ext>
                  </a:extLst>
                </a:gridCol>
              </a:tblGrid>
              <a:tr h="9181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Type de document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EC et/ou membre cabinet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client(s)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Scellement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Avec</a:t>
                      </a:r>
                    </a:p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jesignexpert.com ?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5555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Attestation de bilan/plaquettes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77915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Attestations autres (de revenus, de CA, de bénéfice…)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90785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Lettre de mission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44907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Mandat prélèvement SEPA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2668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CGU (Conditions Générales d’Utilisation)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38068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Avenants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2744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États des comptes courants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79384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Factures &amp; notes d’honoraires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96015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Attestation de non rémunération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87306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Compte-Rendu de mission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6869"/>
                  </a:ext>
                </a:extLst>
              </a:tr>
              <a:tr h="382563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Attestation des stocks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2675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E965AF71-8BB6-415C-AFD1-1E131D4DE601}"/>
              </a:ext>
            </a:extLst>
          </p:cNvPr>
          <p:cNvSpPr txBox="1"/>
          <p:nvPr/>
        </p:nvSpPr>
        <p:spPr>
          <a:xfrm>
            <a:off x="434356" y="227826"/>
            <a:ext cx="76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spcBef>
                <a:spcPct val="0"/>
              </a:spcBef>
            </a:pPr>
            <a:r>
              <a:rPr lang="fr-FR" sz="3600" b="1" dirty="0">
                <a:solidFill>
                  <a:srgbClr val="00828C"/>
                </a:solidFill>
                <a:latin typeface="Mark Pro" panose="020B0504020201010104" pitchFamily="34" charset="0"/>
                <a:ea typeface="+mj-ea"/>
                <a:cs typeface="+mj-cs"/>
              </a:rPr>
              <a:t>Missions comptables</a:t>
            </a:r>
          </a:p>
        </p:txBody>
      </p:sp>
    </p:spTree>
    <p:extLst>
      <p:ext uri="{BB962C8B-B14F-4D97-AF65-F5344CB8AC3E}">
        <p14:creationId xmlns:p14="http://schemas.microsoft.com/office/powerpoint/2010/main" val="305473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37EA2C-174C-4173-9D0C-AC3A4DF7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54127"/>
              </p:ext>
            </p:extLst>
          </p:nvPr>
        </p:nvGraphicFramePr>
        <p:xfrm>
          <a:off x="427627" y="1335815"/>
          <a:ext cx="11478491" cy="481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963">
                  <a:extLst>
                    <a:ext uri="{9D8B030D-6E8A-4147-A177-3AD203B41FA5}">
                      <a16:colId xmlns:a16="http://schemas.microsoft.com/office/drawing/2014/main" val="3191119076"/>
                    </a:ext>
                  </a:extLst>
                </a:gridCol>
                <a:gridCol w="1946563">
                  <a:extLst>
                    <a:ext uri="{9D8B030D-6E8A-4147-A177-3AD203B41FA5}">
                      <a16:colId xmlns:a16="http://schemas.microsoft.com/office/drawing/2014/main" val="2165643869"/>
                    </a:ext>
                  </a:extLst>
                </a:gridCol>
                <a:gridCol w="1724891">
                  <a:extLst>
                    <a:ext uri="{9D8B030D-6E8A-4147-A177-3AD203B41FA5}">
                      <a16:colId xmlns:a16="http://schemas.microsoft.com/office/drawing/2014/main" val="425095146"/>
                    </a:ext>
                  </a:extLst>
                </a:gridCol>
                <a:gridCol w="1433946">
                  <a:extLst>
                    <a:ext uri="{9D8B030D-6E8A-4147-A177-3AD203B41FA5}">
                      <a16:colId xmlns:a16="http://schemas.microsoft.com/office/drawing/2014/main" val="947008230"/>
                    </a:ext>
                  </a:extLst>
                </a:gridCol>
                <a:gridCol w="1988128">
                  <a:extLst>
                    <a:ext uri="{9D8B030D-6E8A-4147-A177-3AD203B41FA5}">
                      <a16:colId xmlns:a16="http://schemas.microsoft.com/office/drawing/2014/main" val="699009394"/>
                    </a:ext>
                  </a:extLst>
                </a:gridCol>
              </a:tblGrid>
              <a:tr h="142091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Type de document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EC et/ou membre cabinet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client(s)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Scellement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Avec </a:t>
                      </a:r>
                    </a:p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Jesignexpert.com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5555"/>
                  </a:ext>
                </a:extLst>
              </a:tr>
              <a:tr h="5465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Bulletins de paie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77915"/>
                  </a:ext>
                </a:extLst>
              </a:tr>
              <a:tr h="5465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Contrats (ex : contrat de travail)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61197"/>
                  </a:ext>
                </a:extLst>
              </a:tr>
              <a:tr h="76622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Lettre de licenciement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25936"/>
                  </a:ext>
                </a:extLst>
              </a:tr>
              <a:tr h="76622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Solde tout compte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71084"/>
                  </a:ext>
                </a:extLst>
              </a:tr>
              <a:tr h="76622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ASP-Sylaé - Signature demande d’aide (contrats aidés, apprentissage)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4490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36D31A7-698A-4E0D-B222-B5F364C82CE2}"/>
              </a:ext>
            </a:extLst>
          </p:cNvPr>
          <p:cNvSpPr txBox="1"/>
          <p:nvPr/>
        </p:nvSpPr>
        <p:spPr>
          <a:xfrm>
            <a:off x="434356" y="227826"/>
            <a:ext cx="76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spcBef>
                <a:spcPct val="0"/>
              </a:spcBef>
            </a:pPr>
            <a:r>
              <a:rPr lang="fr-FR" sz="3600" b="1" dirty="0">
                <a:solidFill>
                  <a:srgbClr val="00828C"/>
                </a:solidFill>
                <a:latin typeface="Mark Pro" panose="020B0504020201010104" pitchFamily="34" charset="0"/>
                <a:ea typeface="+mj-ea"/>
                <a:cs typeface="+mj-cs"/>
              </a:rPr>
              <a:t>Missions sociales</a:t>
            </a:r>
          </a:p>
        </p:txBody>
      </p:sp>
    </p:spTree>
    <p:extLst>
      <p:ext uri="{BB962C8B-B14F-4D97-AF65-F5344CB8AC3E}">
        <p14:creationId xmlns:p14="http://schemas.microsoft.com/office/powerpoint/2010/main" val="244693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37EA2C-174C-4173-9D0C-AC3A4DF7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73458"/>
              </p:ext>
            </p:extLst>
          </p:nvPr>
        </p:nvGraphicFramePr>
        <p:xfrm>
          <a:off x="270164" y="1414413"/>
          <a:ext cx="1152005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890">
                  <a:extLst>
                    <a:ext uri="{9D8B030D-6E8A-4147-A177-3AD203B41FA5}">
                      <a16:colId xmlns:a16="http://schemas.microsoft.com/office/drawing/2014/main" val="3191119076"/>
                    </a:ext>
                  </a:extLst>
                </a:gridCol>
                <a:gridCol w="1794164">
                  <a:extLst>
                    <a:ext uri="{9D8B030D-6E8A-4147-A177-3AD203B41FA5}">
                      <a16:colId xmlns:a16="http://schemas.microsoft.com/office/drawing/2014/main" val="2165643869"/>
                    </a:ext>
                  </a:extLst>
                </a:gridCol>
                <a:gridCol w="1586346">
                  <a:extLst>
                    <a:ext uri="{9D8B030D-6E8A-4147-A177-3AD203B41FA5}">
                      <a16:colId xmlns:a16="http://schemas.microsoft.com/office/drawing/2014/main" val="425095146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947008230"/>
                    </a:ext>
                  </a:extLst>
                </a:gridCol>
                <a:gridCol w="1835726">
                  <a:extLst>
                    <a:ext uri="{9D8B030D-6E8A-4147-A177-3AD203B41FA5}">
                      <a16:colId xmlns:a16="http://schemas.microsoft.com/office/drawing/2014/main" val="699009394"/>
                    </a:ext>
                  </a:extLst>
                </a:gridCol>
              </a:tblGrid>
              <a:tr h="6382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Type de document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EC et/ou membre cabinet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client(s)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Scellement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avec </a:t>
                      </a:r>
                    </a:p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Jesignexpert.com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5555"/>
                  </a:ext>
                </a:extLst>
              </a:tr>
              <a:tr h="237057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PV d’Assemblées Générales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77915"/>
                  </a:ext>
                </a:extLst>
              </a:tr>
              <a:tr h="32823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Approbation des comptes (rapport de gestion, procès-verbal, affectation du résultat…)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61197"/>
                  </a:ext>
                </a:extLst>
              </a:tr>
              <a:tr h="347398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Cession de parts sociales (acte de cession de parts, procès-verbal, pouvoir…)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36907"/>
                  </a:ext>
                </a:extLst>
              </a:tr>
              <a:tr h="237057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Constitution (statuts, pouvoir, bénéficiaire effectif…)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25993"/>
                  </a:ext>
                </a:extLst>
              </a:tr>
              <a:tr h="237057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Bénéficiaire effectif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8933"/>
                  </a:ext>
                </a:extLst>
              </a:tr>
              <a:tr h="239306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Dissolution anticipée (procès-verbal, pouvoir…)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06982"/>
                  </a:ext>
                </a:extLst>
              </a:tr>
              <a:tr h="237057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Augmentation / Réduction du capital social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25530"/>
                  </a:ext>
                </a:extLst>
              </a:tr>
              <a:tr h="237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Mark Pro" panose="020B0504020201010104" pitchFamily="34" charset="0"/>
                        </a:rPr>
                        <a:t>PV du CSE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30336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Mark Pro" panose="020B0504020201010104" pitchFamily="34" charset="0"/>
                        </a:rPr>
                        <a:t>Dépôt des formalités (cf. formalités éligibles)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795826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latin typeface="Mark Pro" panose="020B0504020201010104" pitchFamily="34" charset="0"/>
                        </a:rPr>
                        <a:t>Signature pour marché public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0241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0202E28-35AF-4C0C-AA9F-2C735B15EE74}"/>
              </a:ext>
            </a:extLst>
          </p:cNvPr>
          <p:cNvSpPr txBox="1"/>
          <p:nvPr/>
        </p:nvSpPr>
        <p:spPr>
          <a:xfrm>
            <a:off x="434356" y="227826"/>
            <a:ext cx="76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spcBef>
                <a:spcPct val="0"/>
              </a:spcBef>
            </a:pPr>
            <a:r>
              <a:rPr lang="fr-FR" sz="3600" b="1">
                <a:solidFill>
                  <a:srgbClr val="00828C"/>
                </a:solidFill>
                <a:latin typeface="Mark Pro" panose="020B0504020201010104" pitchFamily="34" charset="0"/>
                <a:ea typeface="+mj-ea"/>
                <a:cs typeface="+mj-cs"/>
              </a:rPr>
              <a:t>Missions juridiques</a:t>
            </a:r>
            <a:endParaRPr lang="fr-FR" sz="3600" b="1" dirty="0">
              <a:solidFill>
                <a:srgbClr val="00828C"/>
              </a:solidFill>
              <a:latin typeface="Mark Pro" panose="020B05040202010101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46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37EA2C-174C-4173-9D0C-AC3A4DF7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36645"/>
              </p:ext>
            </p:extLst>
          </p:nvPr>
        </p:nvGraphicFramePr>
        <p:xfrm>
          <a:off x="506174" y="2046927"/>
          <a:ext cx="11468949" cy="148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788">
                  <a:extLst>
                    <a:ext uri="{9D8B030D-6E8A-4147-A177-3AD203B41FA5}">
                      <a16:colId xmlns:a16="http://schemas.microsoft.com/office/drawing/2014/main" val="3191119076"/>
                    </a:ext>
                  </a:extLst>
                </a:gridCol>
                <a:gridCol w="2100630">
                  <a:extLst>
                    <a:ext uri="{9D8B030D-6E8A-4147-A177-3AD203B41FA5}">
                      <a16:colId xmlns:a16="http://schemas.microsoft.com/office/drawing/2014/main" val="2165643869"/>
                    </a:ext>
                  </a:extLst>
                </a:gridCol>
                <a:gridCol w="1526457">
                  <a:extLst>
                    <a:ext uri="{9D8B030D-6E8A-4147-A177-3AD203B41FA5}">
                      <a16:colId xmlns:a16="http://schemas.microsoft.com/office/drawing/2014/main" val="425095146"/>
                    </a:ext>
                  </a:extLst>
                </a:gridCol>
                <a:gridCol w="1645493">
                  <a:extLst>
                    <a:ext uri="{9D8B030D-6E8A-4147-A177-3AD203B41FA5}">
                      <a16:colId xmlns:a16="http://schemas.microsoft.com/office/drawing/2014/main" val="947008230"/>
                    </a:ext>
                  </a:extLst>
                </a:gridCol>
                <a:gridCol w="1939581">
                  <a:extLst>
                    <a:ext uri="{9D8B030D-6E8A-4147-A177-3AD203B41FA5}">
                      <a16:colId xmlns:a16="http://schemas.microsoft.com/office/drawing/2014/main" val="699009394"/>
                    </a:ext>
                  </a:extLst>
                </a:gridCol>
              </a:tblGrid>
              <a:tr h="107393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Type de document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Signature(s) EC et/ou membre cabinet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Signature(s) client(s)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Scellement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avec </a:t>
                      </a:r>
                    </a:p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Jesignexpert.com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5555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k Pro" panose="020B0504020201010104" pitchFamily="34" charset="0"/>
                        </a:rPr>
                        <a:t>Rapports CAC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7791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8AA48DF-8BA4-451E-BC50-AD820172EF79}"/>
              </a:ext>
            </a:extLst>
          </p:cNvPr>
          <p:cNvSpPr txBox="1"/>
          <p:nvPr/>
        </p:nvSpPr>
        <p:spPr>
          <a:xfrm>
            <a:off x="434356" y="227826"/>
            <a:ext cx="76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spcBef>
                <a:spcPct val="0"/>
              </a:spcBef>
            </a:pPr>
            <a:r>
              <a:rPr lang="fr-FR" sz="3600" b="1" dirty="0">
                <a:solidFill>
                  <a:srgbClr val="00828C"/>
                </a:solidFill>
                <a:latin typeface="Mark Pro" panose="020B0504020201010104" pitchFamily="34" charset="0"/>
                <a:ea typeface="+mj-ea"/>
                <a:cs typeface="+mj-cs"/>
              </a:rPr>
              <a:t>Commissariat aux comptes</a:t>
            </a:r>
          </a:p>
        </p:txBody>
      </p:sp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43B4971A-5F06-4B80-96CF-96DAE0EEEF26}"/>
              </a:ext>
            </a:extLst>
          </p:cNvPr>
          <p:cNvSpPr/>
          <p:nvPr/>
        </p:nvSpPr>
        <p:spPr>
          <a:xfrm>
            <a:off x="4946073" y="4731327"/>
            <a:ext cx="3595254" cy="1524000"/>
          </a:xfrm>
          <a:prstGeom prst="cloudCallout">
            <a:avLst>
              <a:gd name="adj1" fmla="val 101325"/>
              <a:gd name="adj2" fmla="val -1325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ark Pro" panose="020B0504020201010104" pitchFamily="34" charset="0"/>
              </a:rPr>
              <a:t>Si inscrit au tableau de l’ordre des experts-comptables</a:t>
            </a:r>
          </a:p>
        </p:txBody>
      </p:sp>
    </p:spTree>
    <p:extLst>
      <p:ext uri="{BB962C8B-B14F-4D97-AF65-F5344CB8AC3E}">
        <p14:creationId xmlns:p14="http://schemas.microsoft.com/office/powerpoint/2010/main" val="27482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37EA2C-174C-4173-9D0C-AC3A4DF7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8411"/>
              </p:ext>
            </p:extLst>
          </p:nvPr>
        </p:nvGraphicFramePr>
        <p:xfrm>
          <a:off x="457200" y="1977655"/>
          <a:ext cx="11333016" cy="313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191119076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2165643869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250951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47008230"/>
                    </a:ext>
                  </a:extLst>
                </a:gridCol>
                <a:gridCol w="2133598">
                  <a:extLst>
                    <a:ext uri="{9D8B030D-6E8A-4147-A177-3AD203B41FA5}">
                      <a16:colId xmlns:a16="http://schemas.microsoft.com/office/drawing/2014/main" val="699009394"/>
                    </a:ext>
                  </a:extLst>
                </a:gridCol>
              </a:tblGrid>
              <a:tr h="107393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Type de document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Signature(s) dirigeant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Signature(s) employé(s)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Scellement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avec </a:t>
                      </a:r>
                    </a:p>
                    <a:p>
                      <a:pPr algn="ctr"/>
                      <a:r>
                        <a:rPr lang="fr-FR" sz="1600" dirty="0">
                          <a:latin typeface="Mark Pro" panose="020B0504020201010104" pitchFamily="34" charset="0"/>
                        </a:rPr>
                        <a:t>Jesignexpert.com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5555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ark Pro" panose="020B0504020201010104" pitchFamily="34" charset="0"/>
                        </a:rPr>
                        <a:t>Bons de commande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06572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ark Pro" panose="020B0504020201010104" pitchFamily="34" charset="0"/>
                        </a:rPr>
                        <a:t>Contrats fournisseurs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2472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Mark Pro" panose="020B0504020201010104" pitchFamily="34" charset="0"/>
                        </a:rPr>
                        <a:t>Contrat de travail – nouvelle embauche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77915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k Pro" panose="020B0504020201010104" pitchFamily="34" charset="0"/>
                        </a:rPr>
                        <a:t>Avenant contrat de travail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44907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Mark Pro" panose="020B0504020201010104" pitchFamily="34" charset="0"/>
                        </a:rPr>
                        <a:t>Attestation de présence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9601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BAD0E95-D6B9-4211-B90C-D00D678E2B7E}"/>
              </a:ext>
            </a:extLst>
          </p:cNvPr>
          <p:cNvSpPr txBox="1"/>
          <p:nvPr/>
        </p:nvSpPr>
        <p:spPr>
          <a:xfrm>
            <a:off x="434356" y="227826"/>
            <a:ext cx="767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spcBef>
                <a:spcPct val="0"/>
              </a:spcBef>
            </a:pPr>
            <a:r>
              <a:rPr lang="fr-FR" sz="3600" b="1" dirty="0">
                <a:solidFill>
                  <a:srgbClr val="00828C"/>
                </a:solidFill>
                <a:latin typeface="Mark Pro" panose="020B0504020201010104" pitchFamily="34" charset="0"/>
                <a:ea typeface="+mj-ea"/>
                <a:cs typeface="+mj-cs"/>
              </a:rPr>
              <a:t>Administration &amp; RH</a:t>
            </a:r>
          </a:p>
        </p:txBody>
      </p:sp>
    </p:spTree>
    <p:extLst>
      <p:ext uri="{BB962C8B-B14F-4D97-AF65-F5344CB8AC3E}">
        <p14:creationId xmlns:p14="http://schemas.microsoft.com/office/powerpoint/2010/main" val="203954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37EA2C-174C-4173-9D0C-AC3A4DF7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50308"/>
              </p:ext>
            </p:extLst>
          </p:nvPr>
        </p:nvGraphicFramePr>
        <p:xfrm>
          <a:off x="145473" y="818870"/>
          <a:ext cx="11845634" cy="568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660">
                  <a:extLst>
                    <a:ext uri="{9D8B030D-6E8A-4147-A177-3AD203B41FA5}">
                      <a16:colId xmlns:a16="http://schemas.microsoft.com/office/drawing/2014/main" val="3191119076"/>
                    </a:ext>
                  </a:extLst>
                </a:gridCol>
                <a:gridCol w="927682">
                  <a:extLst>
                    <a:ext uri="{9D8B030D-6E8A-4147-A177-3AD203B41FA5}">
                      <a16:colId xmlns:a16="http://schemas.microsoft.com/office/drawing/2014/main" val="2165643869"/>
                    </a:ext>
                  </a:extLst>
                </a:gridCol>
                <a:gridCol w="1422553">
                  <a:extLst>
                    <a:ext uri="{9D8B030D-6E8A-4147-A177-3AD203B41FA5}">
                      <a16:colId xmlns:a16="http://schemas.microsoft.com/office/drawing/2014/main" val="425095146"/>
                    </a:ext>
                  </a:extLst>
                </a:gridCol>
                <a:gridCol w="1351866">
                  <a:extLst>
                    <a:ext uri="{9D8B030D-6E8A-4147-A177-3AD203B41FA5}">
                      <a16:colId xmlns:a16="http://schemas.microsoft.com/office/drawing/2014/main" val="947008230"/>
                    </a:ext>
                  </a:extLst>
                </a:gridCol>
                <a:gridCol w="1767146">
                  <a:extLst>
                    <a:ext uri="{9D8B030D-6E8A-4147-A177-3AD203B41FA5}">
                      <a16:colId xmlns:a16="http://schemas.microsoft.com/office/drawing/2014/main" val="699009394"/>
                    </a:ext>
                  </a:extLst>
                </a:gridCol>
                <a:gridCol w="2058727">
                  <a:extLst>
                    <a:ext uri="{9D8B030D-6E8A-4147-A177-3AD203B41FA5}">
                      <a16:colId xmlns:a16="http://schemas.microsoft.com/office/drawing/2014/main" val="1388898212"/>
                    </a:ext>
                  </a:extLst>
                </a:gridCol>
              </a:tblGrid>
              <a:tr h="32422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Type de document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EC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Signature(s) client(s)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Scellement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Avec </a:t>
                      </a:r>
                    </a:p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Jesignexpert.com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Mark Pro" panose="020B0504020201010104" pitchFamily="34" charset="0"/>
                        </a:rPr>
                        <a:t>Utilisé ?</a:t>
                      </a:r>
                    </a:p>
                  </a:txBody>
                  <a:tcPr anchor="ctr">
                    <a:solidFill>
                      <a:srgbClr val="168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5555"/>
                  </a:ext>
                </a:extLst>
              </a:tr>
              <a:tr h="41958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Mandat de collecte de relevés bancaires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En majorité 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(Sauf 1 mandat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accepté par CRCA)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77915"/>
                  </a:ext>
                </a:extLst>
              </a:tr>
              <a:tr h="32422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Lettre d’arrêt collecte de relevés bancaires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22748"/>
                  </a:ext>
                </a:extLst>
              </a:tr>
              <a:tr h="457728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Mandat relatif aux opérations de dématérialisation et de télédéclaration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rk Pro" panose="020B05040202010101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(mention manuscrite)</a:t>
                      </a:r>
                      <a:endParaRPr lang="fr-FR" sz="1400" b="0" dirty="0">
                        <a:solidFill>
                          <a:schemeClr val="accent2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accent2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7066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Mandat acceptation envoi TDFC BQ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accent2"/>
                        </a:solidFill>
                        <a:latin typeface="Mark Pro" panose="020B05040202010101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9078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Autorisation télétransmission TDFC BDF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rgbClr val="C00000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62809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CGU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Très peu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(sur initiative client)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61197"/>
                  </a:ext>
                </a:extLst>
              </a:tr>
              <a:tr h="457728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Mandat prélèvement SEPA pour prélèvement automatique de nos factures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rgbClr val="C00000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44907"/>
                  </a:ext>
                </a:extLst>
              </a:tr>
              <a:tr h="290848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Autorisation migration de comptes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rgbClr val="C00000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95273"/>
                  </a:ext>
                </a:extLst>
              </a:tr>
              <a:tr h="28608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Conditions particulières CRB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Souvent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(sur initiative commerce)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9320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Conditions particulières GC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accent2"/>
                          </a:solidFill>
                          <a:latin typeface="Mark Pro" panose="020B0504020201010104" pitchFamily="34" charset="0"/>
                        </a:rPr>
                        <a:t>Non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47335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Documents rematérialisés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accent2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5739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ark Pro" panose="020B0504020201010104" pitchFamily="34" charset="0"/>
                        </a:rPr>
                        <a:t>Factures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tx1"/>
                        </a:solidFill>
                        <a:latin typeface="Mark Pro" panose="020B0504020201010104" pitchFamily="34" charset="0"/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Mark Pro" panose="020B0504020201010104" pitchFamily="34" charset="0"/>
                        </a:rPr>
                        <a:t>*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Pro" panose="020B05040202010101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9542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C4127D14-772C-4182-96F6-C9CB04F2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16" y="124528"/>
            <a:ext cx="2312152" cy="432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8296EB-1D7B-4651-9385-E543D135D342}"/>
              </a:ext>
            </a:extLst>
          </p:cNvPr>
          <p:cNvSpPr txBox="1"/>
          <p:nvPr/>
        </p:nvSpPr>
        <p:spPr>
          <a:xfrm>
            <a:off x="781943" y="175071"/>
            <a:ext cx="169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k Pro" panose="020B0504020201010104" pitchFamily="34" charset="0"/>
              </a:rPr>
              <a:t>Sur</a:t>
            </a:r>
          </a:p>
        </p:txBody>
      </p:sp>
    </p:spTree>
    <p:extLst>
      <p:ext uri="{BB962C8B-B14F-4D97-AF65-F5344CB8AC3E}">
        <p14:creationId xmlns:p14="http://schemas.microsoft.com/office/powerpoint/2010/main" val="4139740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_PPT_CONGRES_AXE_FAIRE">
  <a:themeElements>
    <a:clrScheme name="Personnalisé 4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70C0"/>
      </a:accent1>
      <a:accent2>
        <a:srgbClr val="C00000"/>
      </a:accent2>
      <a:accent3>
        <a:srgbClr val="9BBB59"/>
      </a:accent3>
      <a:accent4>
        <a:srgbClr val="8064A2"/>
      </a:accent4>
      <a:accent5>
        <a:srgbClr val="29235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9235C"/>
        </a:solidFill>
        <a:ln>
          <a:solidFill>
            <a:srgbClr val="29235C"/>
          </a:solidFill>
        </a:ln>
      </a:spPr>
      <a:bodyPr rtlCol="0" anchor="ctr"/>
      <a:lstStyle>
        <a:defPPr algn="ctr">
          <a:defRPr sz="13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13533</TotalTime>
  <Words>541</Words>
  <Application>Microsoft Office PowerPoint</Application>
  <PresentationFormat>Grand écran</PresentationFormat>
  <Paragraphs>200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Mark Pro</vt:lpstr>
      <vt:lpstr>Wingdings</vt:lpstr>
      <vt:lpstr>Wingdings 3</vt:lpstr>
      <vt:lpstr>Thème Office</vt:lpstr>
      <vt:lpstr>MASQUE_PPT_CONGRES_AXE_FAIRE</vt:lpstr>
      <vt:lpstr>Quels documents pouvez-vous signer avec jesignexpert.com</vt:lpstr>
      <vt:lpstr>Cas d’usage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FONTAINE</dc:creator>
  <cp:lastModifiedBy>Salima HOUARI</cp:lastModifiedBy>
  <cp:revision>31</cp:revision>
  <dcterms:created xsi:type="dcterms:W3CDTF">2019-10-03T04:56:09Z</dcterms:created>
  <dcterms:modified xsi:type="dcterms:W3CDTF">2020-12-09T08:54:50Z</dcterms:modified>
</cp:coreProperties>
</file>